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79" r:id="rId4"/>
    <p:sldId id="269" r:id="rId5"/>
    <p:sldId id="266" r:id="rId6"/>
    <p:sldId id="306" r:id="rId7"/>
    <p:sldId id="294" r:id="rId8"/>
    <p:sldId id="295" r:id="rId9"/>
    <p:sldId id="296" r:id="rId10"/>
    <p:sldId id="297" r:id="rId11"/>
    <p:sldId id="298" r:id="rId12"/>
    <p:sldId id="300" r:id="rId13"/>
    <p:sldId id="301" r:id="rId14"/>
    <p:sldId id="302" r:id="rId15"/>
    <p:sldId id="303" r:id="rId16"/>
    <p:sldId id="304" r:id="rId17"/>
    <p:sldId id="277" r:id="rId18"/>
    <p:sldId id="278" r:id="rId19"/>
    <p:sldId id="288" r:id="rId20"/>
    <p:sldId id="292" r:id="rId21"/>
    <p:sldId id="305" r:id="rId22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766B5A-3DCB-B348-9F75-504EBA6E0660}">
          <p14:sldIdLst>
            <p14:sldId id="256"/>
          </p14:sldIdLst>
        </p14:section>
        <p14:section name="OWASP Top 10 2021" id="{6B1E1E90-AA7D-4CE6-A790-6B20351E60C9}">
          <p14:sldIdLst>
            <p14:sldId id="265"/>
            <p14:sldId id="279"/>
            <p14:sldId id="269"/>
            <p14:sldId id="266"/>
            <p14:sldId id="306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3"/>
            <p14:sldId id="304"/>
            <p14:sldId id="277"/>
            <p14:sldId id="278"/>
            <p14:sldId id="288"/>
            <p14:sldId id="292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F61306-F2FC-438A-92E9-B46BDDC725BC}" name="Brian Glas" initials="BG" userId="ea3c86a9acac3df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C0E5"/>
    <a:srgbClr val="3176BB"/>
    <a:srgbClr val="007AA7"/>
    <a:srgbClr val="008DB6"/>
    <a:srgbClr val="808080"/>
    <a:srgbClr val="D51E22"/>
    <a:srgbClr val="F15F27"/>
    <a:srgbClr val="EA37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DE905-4E96-4103-8D87-BB36343E4C2B}" v="200" dt="2021-09-24T12:38:14.498"/>
    <p1510:client id="{64BD44B9-2868-4F37-A98A-E78365C2AF62}" v="9" dt="2021-09-23T15:17:30.572"/>
    <p1510:client id="{B3C48F00-6348-AC4B-AD2D-BEFEBCE4283F}" v="845" dt="2021-09-23T20:09:58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 autoAdjust="0"/>
    <p:restoredTop sz="92240" autoAdjust="0"/>
  </p:normalViewPr>
  <p:slideViewPr>
    <p:cSldViewPr snapToGrid="0" snapToObjects="1">
      <p:cViewPr varScale="1">
        <p:scale>
          <a:sx n="201" d="100"/>
          <a:sy n="201" d="100"/>
        </p:scale>
        <p:origin x="124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1" d="100"/>
          <a:sy n="41" d="100"/>
        </p:scale>
        <p:origin x="-2395" y="-7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53FE4-BC3B-BF49-91DD-AB3E3CB7B675}" type="datetimeFigureOut">
              <a:rPr lang="en-US" smtClean="0"/>
              <a:t>9/24/21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57855-88CE-1E4B-B499-88B651077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4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3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metadata manipulation (such as JWT), CORS, and force browsing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13882-93D3-0B44-B437-CDE9EE5DEF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5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58F310-4835-6440-B748-DC674DE33B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6420" y="268953"/>
            <a:ext cx="838648" cy="107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DEF7F-9691-5B4B-94FF-7C3BDE014D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9241" y="376469"/>
            <a:ext cx="2797179" cy="3892714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9165B2-080B-4148-92D3-0E50230B91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826" y="552206"/>
            <a:ext cx="2476005" cy="2107871"/>
          </a:xfrm>
        </p:spPr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8425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7539B6-A59A-3140-9975-C6FAF5EAD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70364" y="263099"/>
            <a:ext cx="661060" cy="849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656FB-7357-6947-8DDD-5011607E37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3217" y="129700"/>
            <a:ext cx="1747147" cy="9833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C5D351-238F-5F41-9E9A-91065A5AA1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15599" y="127345"/>
            <a:ext cx="1753184" cy="6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A2C9-1643-DD49-B89C-160241B3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581D8-39C9-584E-9F3F-20B35AA2D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203" y="987451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6B57E-2DAA-0647-A455-7E6782B17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4DDDC-1EE2-154B-8670-93DFC660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D299-6CEB-C54F-A28D-745F1BE214F5}" type="datetimeFigureOut">
              <a:rPr lang="en-US" smtClean="0"/>
              <a:t>9/24/21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1F513-5416-8C4C-A91B-B81FDED0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A019F-46AD-324E-9618-964B6060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A656-6543-484E-B29D-D66FC5380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5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1D46-3D45-7049-85D1-B6529440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0B59F4-3C23-5842-936E-812AE6797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203" y="987451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92068-478F-B243-8D8D-D87F66C9B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D5814-3A78-D849-8AA5-C594475F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D299-6CEB-C54F-A28D-745F1BE214F5}" type="datetimeFigureOut">
              <a:rPr lang="en-US" smtClean="0"/>
              <a:t>9/24/21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F9E0D-534A-034A-8221-FC66B297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E5AFD-0089-EC4B-B5D9-79096411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A656-6543-484E-B29D-D66FC5380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8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8AF4-C0C5-D74C-8D86-3627A8A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50EAE-F2E4-C14D-A763-7A6446A10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5BE43-C47E-674C-B4A0-A0B2AFF3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D299-6CEB-C54F-A28D-745F1BE214F5}" type="datetimeFigureOut">
              <a:rPr lang="en-US" smtClean="0"/>
              <a:t>9/24/21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4656-6666-7F45-9F90-EA0B2DF5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714F8-B4A9-1643-ABB9-3A2F074A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A656-6543-484E-B29D-D66FC5380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5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05CF8-83CE-5F43-BCDB-4F0098118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1C16A-B3A7-CC41-B9BB-A6EC00E39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1557-3FC3-6740-A9FA-1731C8D5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D299-6CEB-C54F-A28D-745F1BE214F5}" type="datetimeFigureOut">
              <a:rPr lang="en-US" smtClean="0"/>
              <a:t>9/24/21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2A01-0002-A74A-8C46-036CA6646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D5284-B634-404D-A8AE-3B60349B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A656-6543-484E-B29D-D66FC5380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5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8200" y="18014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21" name="Google Shape;21;p3"/>
            <p:cNvSpPr/>
            <p:nvPr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 txBox="1"/>
            <p:nvPr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OWASP FOUNDATION</a:t>
              </a:r>
              <a:endParaRPr/>
            </a:p>
          </p:txBody>
        </p:sp>
      </p:grpSp>
      <p:sp>
        <p:nvSpPr>
          <p:cNvPr id="23" name="Google Shape;23;p3"/>
          <p:cNvSpPr txBox="1"/>
          <p:nvPr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owasp.org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78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6"/>
          <p:cNvGrpSpPr/>
          <p:nvPr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45" name="Google Shape;45;p6"/>
            <p:cNvSpPr/>
            <p:nvPr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 txBox="1"/>
            <p:nvPr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OWASP FOUNDATION</a:t>
              </a:r>
              <a:endParaRPr/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7BD7"/>
              </a:buClr>
              <a:buSzPts val="2400"/>
              <a:buNone/>
              <a:defRPr sz="2400" b="1">
                <a:solidFill>
                  <a:srgbClr val="1D7BD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7BD7"/>
              </a:buClr>
              <a:buSzPts val="2400"/>
              <a:buNone/>
              <a:defRPr sz="2400" b="1">
                <a:solidFill>
                  <a:srgbClr val="1D7BD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6"/>
          <p:cNvSpPr txBox="1"/>
          <p:nvPr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owasp.org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084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56" name="Google Shape;56;p7"/>
            <p:cNvSpPr/>
            <p:nvPr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 txBox="1"/>
            <p:nvPr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OWASP FOUNDATION</a:t>
              </a:r>
              <a:endParaRPr/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610600" y="63103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7"/>
          <p:cNvSpPr txBox="1"/>
          <p:nvPr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owasp.org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883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F1726-AA01-AE4D-9753-8BE098E1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807A3-EA8C-4D41-9CA5-DFCFEB4DE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04FBB-A68C-4D42-8B52-0B7535E36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CD299-6CEB-C54F-A28D-745F1BE214F5}" type="datetimeFigureOut">
              <a:rPr lang="en-US" smtClean="0"/>
              <a:t>9/24/21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B8E95-566E-C74C-8F5C-DAB3431B5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4AB4E-BD22-F844-9445-4273224E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7A656-6543-484E-B29D-D66FC5380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4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201830&amp;picture=new-text-overlay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201830&amp;picture=new-text-overlay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201830&amp;picture=new-text-overlay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owasp20thanniversaryevent20.sched.com/event/myc2/owasp-top-10-flagship-project-the-making-of-the-owasp-top-10-and-beyon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D0A218B-3948-4D9B-BC1D-14C5714605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436" b="7436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911589-FC01-2C4B-8419-5D5D22E0D9AA}"/>
              </a:ext>
            </a:extLst>
          </p:cNvPr>
          <p:cNvSpPr txBox="1"/>
          <p:nvPr/>
        </p:nvSpPr>
        <p:spPr>
          <a:xfrm>
            <a:off x="486341" y="2607728"/>
            <a:ext cx="2476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3176BB"/>
                </a:solidFill>
                <a:latin typeface="TT Hoves DemiBold" panose="02000503030000020004" pitchFamily="2" charset="77"/>
              </a:rPr>
              <a:t>Andrew van der Stock</a:t>
            </a:r>
            <a:endParaRPr lang="en-PT" sz="2800" dirty="0">
              <a:solidFill>
                <a:srgbClr val="3176BB"/>
              </a:solidFill>
              <a:latin typeface="TT Hoves DemiBold" panose="02000503030000020004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E342A-22D1-4E4F-BCEF-89C1D0E75CCA}"/>
              </a:ext>
            </a:extLst>
          </p:cNvPr>
          <p:cNvSpPr txBox="1"/>
          <p:nvPr/>
        </p:nvSpPr>
        <p:spPr>
          <a:xfrm>
            <a:off x="4131014" y="4686548"/>
            <a:ext cx="5583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4BC0E5"/>
                </a:solidFill>
                <a:latin typeface="TT Hoves Light" panose="02000503020000020004" pitchFamily="2" charset="77"/>
              </a:rPr>
              <a:t>Brian </a:t>
            </a:r>
            <a:r>
              <a:rPr lang="en-GB" sz="2000" dirty="0" err="1">
                <a:solidFill>
                  <a:srgbClr val="4BC0E5"/>
                </a:solidFill>
                <a:latin typeface="TT Hoves Light" panose="02000503020000020004" pitchFamily="2" charset="77"/>
              </a:rPr>
              <a:t>Glas</a:t>
            </a:r>
            <a:endParaRPr lang="en-GB" sz="2000" dirty="0">
              <a:solidFill>
                <a:srgbClr val="4BC0E5"/>
              </a:solidFill>
              <a:latin typeface="TT Hoves Light" panose="02000503020000020004" pitchFamily="2" charset="77"/>
            </a:endParaRPr>
          </a:p>
          <a:p>
            <a:r>
              <a:rPr lang="en-GB" sz="2000" dirty="0">
                <a:solidFill>
                  <a:srgbClr val="4BC0E5"/>
                </a:solidFill>
                <a:latin typeface="TT Hoves Light" panose="02000503020000020004" pitchFamily="2" charset="77"/>
              </a:rPr>
              <a:t>Andrew van der Stock</a:t>
            </a:r>
          </a:p>
          <a:p>
            <a:r>
              <a:rPr lang="en-GB" sz="2000" dirty="0" err="1">
                <a:solidFill>
                  <a:srgbClr val="4BC0E5"/>
                </a:solidFill>
                <a:latin typeface="TT Hoves Light" panose="02000503020000020004" pitchFamily="2" charset="77"/>
              </a:rPr>
              <a:t>Torsten</a:t>
            </a:r>
            <a:r>
              <a:rPr lang="en-GB" sz="2000" dirty="0">
                <a:solidFill>
                  <a:srgbClr val="4BC0E5"/>
                </a:solidFill>
                <a:latin typeface="TT Hoves Light" panose="02000503020000020004" pitchFamily="2" charset="77"/>
              </a:rPr>
              <a:t> </a:t>
            </a:r>
            <a:r>
              <a:rPr lang="en-GB" sz="2000" dirty="0" err="1">
                <a:solidFill>
                  <a:srgbClr val="4BC0E5"/>
                </a:solidFill>
                <a:latin typeface="TT Hoves Light" panose="02000503020000020004" pitchFamily="2" charset="77"/>
              </a:rPr>
              <a:t>Gigler</a:t>
            </a:r>
            <a:endParaRPr lang="en-GB" sz="2000" dirty="0">
              <a:solidFill>
                <a:srgbClr val="4BC0E5"/>
              </a:solidFill>
              <a:latin typeface="TT Hoves Light" panose="02000503020000020004" pitchFamily="2" charset="77"/>
            </a:endParaRPr>
          </a:p>
          <a:p>
            <a:r>
              <a:rPr lang="en-US" sz="2000" dirty="0">
                <a:solidFill>
                  <a:srgbClr val="4BC0E5"/>
                </a:solidFill>
                <a:latin typeface="TT Hoves Light" panose="02000503020000020004" pitchFamily="2" charset="77"/>
              </a:rPr>
              <a:t>Neil </a:t>
            </a:r>
            <a:r>
              <a:rPr lang="en-US" sz="2000" dirty="0" err="1">
                <a:solidFill>
                  <a:srgbClr val="4BC0E5"/>
                </a:solidFill>
                <a:latin typeface="TT Hoves Light" panose="02000503020000020004" pitchFamily="2" charset="77"/>
              </a:rPr>
              <a:t>Smithline</a:t>
            </a:r>
            <a:endParaRPr lang="en-PT" sz="2000" dirty="0">
              <a:solidFill>
                <a:srgbClr val="4BC0E5"/>
              </a:solidFill>
              <a:latin typeface="TT Hoves Light" panose="0200050302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444DA-8420-0244-9334-7522566E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19" y="6099485"/>
            <a:ext cx="1459419" cy="245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59F1B-9F2E-2348-8B83-5FF74293D07F}"/>
              </a:ext>
            </a:extLst>
          </p:cNvPr>
          <p:cNvSpPr/>
          <p:nvPr/>
        </p:nvSpPr>
        <p:spPr>
          <a:xfrm>
            <a:off x="4266351" y="6068351"/>
            <a:ext cx="1310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 err="1">
                <a:solidFill>
                  <a:srgbClr val="4BC0E5"/>
                </a:solidFill>
                <a:latin typeface="TT Hoves DemiBold" panose="02000503030000020004" pitchFamily="2" charset="77"/>
              </a:rPr>
              <a:t>owasp.org</a:t>
            </a:r>
            <a:r>
              <a:rPr lang="en-GB" sz="1200" b="1" dirty="0">
                <a:solidFill>
                  <a:srgbClr val="4BC0E5"/>
                </a:solidFill>
                <a:latin typeface="TT Hoves DemiBold" panose="02000503030000020004" pitchFamily="2" charset="77"/>
              </a:rPr>
              <a:t>/Top10</a:t>
            </a:r>
            <a:endParaRPr lang="en-PT" sz="1200" b="1" dirty="0">
              <a:latin typeface="TT Hoves DemiBold" panose="02000503030000020004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C0437D-CA52-6149-8A12-C83DDD0DF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58" t="14891" r="15090" b="21070"/>
          <a:stretch/>
        </p:blipFill>
        <p:spPr>
          <a:xfrm>
            <a:off x="4095889" y="0"/>
            <a:ext cx="8096111" cy="43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4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9" y="1801813"/>
            <a:ext cx="10869264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category obtained from data</a:t>
            </a:r>
          </a:p>
          <a:p>
            <a:pPr lvl="1"/>
            <a:r>
              <a:rPr lang="en-US" dirty="0"/>
              <a:t>Broad category, but it’s NOT a catch all bucket!</a:t>
            </a:r>
          </a:p>
          <a:p>
            <a:endParaRPr lang="en-US" dirty="0"/>
          </a:p>
          <a:p>
            <a:r>
              <a:rPr lang="en-US" dirty="0"/>
              <a:t>Insecure design directly impacts application security </a:t>
            </a:r>
          </a:p>
          <a:p>
            <a:r>
              <a:rPr lang="en-US" dirty="0"/>
              <a:t>Insecure design is easily the costliest to fix later (up to 100x)</a:t>
            </a:r>
          </a:p>
          <a:p>
            <a:endParaRPr lang="en-US" dirty="0"/>
          </a:p>
          <a:p>
            <a:r>
              <a:rPr lang="en-US" b="1" dirty="0"/>
              <a:t>Really shift left</a:t>
            </a:r>
            <a:r>
              <a:rPr lang="en-US" dirty="0"/>
              <a:t>! Earlier integration with the development and teams</a:t>
            </a:r>
          </a:p>
          <a:p>
            <a:r>
              <a:rPr lang="en-US" b="1" dirty="0"/>
              <a:t>Threat model </a:t>
            </a:r>
            <a:r>
              <a:rPr lang="en-US" dirty="0"/>
              <a:t>Where are controls needed? Are they there? Do they work?</a:t>
            </a:r>
          </a:p>
          <a:p>
            <a:r>
              <a:rPr lang="en-US" b="1" dirty="0"/>
              <a:t>Adopt better frameworks! </a:t>
            </a:r>
            <a:r>
              <a:rPr lang="en-US" dirty="0"/>
              <a:t>Create secure paved roads </a:t>
            </a:r>
            <a:r>
              <a:rPr lang="en-US" b="1" dirty="0"/>
              <a:t>with </a:t>
            </a:r>
            <a:r>
              <a:rPr lang="en-US" dirty="0"/>
              <a:t>dev teams</a:t>
            </a:r>
          </a:p>
          <a:p>
            <a:r>
              <a:rPr lang="en-US" b="1" dirty="0"/>
              <a:t>Test, test, and test! </a:t>
            </a:r>
            <a:r>
              <a:rPr lang="en-US" dirty="0"/>
              <a:t>Create unit, integration, and other tests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3D6C8-AE20-40F0-8FD8-FA16093A10CF}"/>
              </a:ext>
            </a:extLst>
          </p:cNvPr>
          <p:cNvSpPr txBox="1"/>
          <p:nvPr/>
        </p:nvSpPr>
        <p:spPr>
          <a:xfrm>
            <a:off x="137159" y="228600"/>
            <a:ext cx="172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A04:2021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DABA485-F9E2-4A3F-943F-1DB7F4B4B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5372" y="991031"/>
            <a:ext cx="1369809" cy="915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003743-16E1-4364-80E8-617683422B15}"/>
              </a:ext>
            </a:extLst>
          </p:cNvPr>
          <p:cNvSpPr txBox="1"/>
          <p:nvPr/>
        </p:nvSpPr>
        <p:spPr>
          <a:xfrm>
            <a:off x="2999281" y="6153152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 CWEs</a:t>
            </a:r>
          </a:p>
          <a:p>
            <a:r>
              <a:rPr lang="en-US" dirty="0"/>
              <a:t>2691 CVEs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09EB1-80D4-4BDB-8DA7-CCB3E4C3829E}"/>
              </a:ext>
            </a:extLst>
          </p:cNvPr>
          <p:cNvSpPr txBox="1"/>
          <p:nvPr/>
        </p:nvSpPr>
        <p:spPr>
          <a:xfrm>
            <a:off x="4518190" y="6153151"/>
            <a:ext cx="212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3.0% apps</a:t>
            </a:r>
          </a:p>
          <a:p>
            <a:r>
              <a:rPr lang="en-US" dirty="0"/>
              <a:t>Occurred 262k 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143B9-8126-48D4-A6CC-DC9043C120E0}"/>
              </a:ext>
            </a:extLst>
          </p:cNvPr>
          <p:cNvSpPr txBox="1"/>
          <p:nvPr/>
        </p:nvSpPr>
        <p:spPr>
          <a:xfrm>
            <a:off x="7003902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6.5</a:t>
            </a:r>
          </a:p>
          <a:p>
            <a:r>
              <a:rPr lang="en-US" dirty="0"/>
              <a:t>Weighted Impact: 6.8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5E6BA1-3FE8-894F-BDA4-4186B8403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182880"/>
            <a:ext cx="1026160" cy="119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F765B4-C434-A944-9E8B-494DE2F472E6}"/>
              </a:ext>
            </a:extLst>
          </p:cNvPr>
          <p:cNvSpPr txBox="1"/>
          <p:nvPr/>
        </p:nvSpPr>
        <p:spPr>
          <a:xfrm>
            <a:off x="4114800" y="228600"/>
            <a:ext cx="2483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Insecure Design</a:t>
            </a:r>
          </a:p>
        </p:txBody>
      </p:sp>
    </p:spTree>
    <p:extLst>
      <p:ext uri="{BB962C8B-B14F-4D97-AF65-F5344CB8AC3E}">
        <p14:creationId xmlns:p14="http://schemas.microsoft.com/office/powerpoint/2010/main" val="408903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8" y="1801813"/>
            <a:ext cx="10313851" cy="4351337"/>
          </a:xfrm>
        </p:spPr>
        <p:txBody>
          <a:bodyPr/>
          <a:lstStyle/>
          <a:p>
            <a:r>
              <a:rPr lang="en-US" dirty="0"/>
              <a:t>Cloud infrastructure as code == slight jump to A5</a:t>
            </a:r>
          </a:p>
          <a:p>
            <a:r>
              <a:rPr lang="en-US" dirty="0"/>
              <a:t>Covers unhardened, misconfigured, and default configurations</a:t>
            </a:r>
          </a:p>
          <a:p>
            <a:endParaRPr lang="en-US" dirty="0"/>
          </a:p>
          <a:p>
            <a:r>
              <a:rPr lang="en-US" dirty="0"/>
              <a:t>Eliminate the risk: Build “paved road” pre-hardened development and production frameworks, components, and build configurations</a:t>
            </a:r>
          </a:p>
          <a:p>
            <a:r>
              <a:rPr lang="en-US" dirty="0"/>
              <a:t>Surface the risk: Build tools to identify weakly or insecurely configured components and applications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7A325-C67C-4CAD-8621-C13B13257EF9}"/>
              </a:ext>
            </a:extLst>
          </p:cNvPr>
          <p:cNvSpPr txBox="1"/>
          <p:nvPr/>
        </p:nvSpPr>
        <p:spPr>
          <a:xfrm>
            <a:off x="137159" y="228600"/>
            <a:ext cx="173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A05:2021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C5ECB-E3B4-40B6-9C8B-876AAA0E452C}"/>
              </a:ext>
            </a:extLst>
          </p:cNvPr>
          <p:cNvSpPr txBox="1"/>
          <p:nvPr/>
        </p:nvSpPr>
        <p:spPr>
          <a:xfrm>
            <a:off x="3102164" y="6172271"/>
            <a:ext cx="104547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20 CWEs</a:t>
            </a:r>
          </a:p>
          <a:p>
            <a:r>
              <a:rPr lang="en-US" dirty="0"/>
              <a:t>789 CVEs</a:t>
            </a:r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E64E4-4F4A-46FE-8399-72C980834F9D}"/>
              </a:ext>
            </a:extLst>
          </p:cNvPr>
          <p:cNvSpPr txBox="1"/>
          <p:nvPr/>
        </p:nvSpPr>
        <p:spPr>
          <a:xfrm>
            <a:off x="4482375" y="6153151"/>
            <a:ext cx="212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4.5% apps</a:t>
            </a:r>
          </a:p>
          <a:p>
            <a:r>
              <a:rPr lang="en-US" dirty="0"/>
              <a:t>Occurred 208k 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B43BD-515C-437C-AE46-EC1ABDDA23E4}"/>
              </a:ext>
            </a:extLst>
          </p:cNvPr>
          <p:cNvSpPr txBox="1"/>
          <p:nvPr/>
        </p:nvSpPr>
        <p:spPr>
          <a:xfrm>
            <a:off x="6989690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8.1</a:t>
            </a:r>
          </a:p>
          <a:p>
            <a:r>
              <a:rPr lang="en-US" dirty="0"/>
              <a:t>Weighted Impact: 6.6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E36F4-A2EA-4B4A-90DC-3F6F4594C073}"/>
              </a:ext>
            </a:extLst>
          </p:cNvPr>
          <p:cNvSpPr txBox="1"/>
          <p:nvPr/>
        </p:nvSpPr>
        <p:spPr>
          <a:xfrm>
            <a:off x="4029431" y="228600"/>
            <a:ext cx="3910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 Misconfiguration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EF39BA4-9FDD-4BFE-8AA2-1DB4A431D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84" y="226279"/>
            <a:ext cx="1101970" cy="110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9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8" y="1801813"/>
            <a:ext cx="10252891" cy="4351337"/>
          </a:xfrm>
        </p:spPr>
        <p:txBody>
          <a:bodyPr>
            <a:normAutofit/>
          </a:bodyPr>
          <a:lstStyle/>
          <a:p>
            <a:r>
              <a:rPr lang="en-US" dirty="0"/>
              <a:t>Root cause of the LARGEST and MOST COSTLY breach of all time</a:t>
            </a:r>
          </a:p>
          <a:p>
            <a:r>
              <a:rPr lang="en-US" dirty="0"/>
              <a:t>Covers the USG Executive Order for supply chain security</a:t>
            </a:r>
          </a:p>
          <a:p>
            <a:r>
              <a:rPr lang="en-US" dirty="0"/>
              <a:t>Covers “Patching Applications” of the ASD Essential 8</a:t>
            </a:r>
          </a:p>
          <a:p>
            <a:endParaRPr lang="en-US" dirty="0"/>
          </a:p>
          <a:p>
            <a:r>
              <a:rPr lang="en-US" dirty="0"/>
              <a:t>CWEs are self-referential to previous OWASP Top 10’s</a:t>
            </a:r>
          </a:p>
          <a:p>
            <a:endParaRPr lang="en-US" dirty="0"/>
          </a:p>
          <a:p>
            <a:r>
              <a:rPr lang="en-US" dirty="0"/>
              <a:t>Recommend using CI/CD tools to warn for outdated components</a:t>
            </a:r>
          </a:p>
          <a:p>
            <a:r>
              <a:rPr lang="en-US" dirty="0"/>
              <a:t>Strongly recommend breaking the build for vulnerable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7FDBA-9606-4782-93F3-A51DBCA90128}"/>
              </a:ext>
            </a:extLst>
          </p:cNvPr>
          <p:cNvSpPr txBox="1"/>
          <p:nvPr/>
        </p:nvSpPr>
        <p:spPr>
          <a:xfrm>
            <a:off x="137159" y="228600"/>
            <a:ext cx="172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A06:2021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A10E5-B792-4576-A438-D7A2FC4192F4}"/>
              </a:ext>
            </a:extLst>
          </p:cNvPr>
          <p:cNvSpPr txBox="1"/>
          <p:nvPr/>
        </p:nvSpPr>
        <p:spPr>
          <a:xfrm>
            <a:off x="3150432" y="6153151"/>
            <a:ext cx="88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CWEs</a:t>
            </a:r>
          </a:p>
          <a:p>
            <a:r>
              <a:rPr lang="en-US" dirty="0">
                <a:solidFill>
                  <a:srgbClr val="FF0000"/>
                </a:solidFill>
              </a:rPr>
              <a:t>0 CVEs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88584-4565-477F-A7BA-E632902E1365}"/>
              </a:ext>
            </a:extLst>
          </p:cNvPr>
          <p:cNvSpPr txBox="1"/>
          <p:nvPr/>
        </p:nvSpPr>
        <p:spPr>
          <a:xfrm>
            <a:off x="4351471" y="6153151"/>
            <a:ext cx="2012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8.8% apps</a:t>
            </a:r>
          </a:p>
          <a:p>
            <a:r>
              <a:rPr lang="en-US" dirty="0"/>
              <a:t>Occurred 30k times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0578B-2C4B-4B8D-AB5B-F3D1E38634F0}"/>
              </a:ext>
            </a:extLst>
          </p:cNvPr>
          <p:cNvSpPr txBox="1"/>
          <p:nvPr/>
        </p:nvSpPr>
        <p:spPr>
          <a:xfrm>
            <a:off x="6679613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5.0</a:t>
            </a:r>
          </a:p>
          <a:p>
            <a:r>
              <a:rPr lang="en-US" dirty="0"/>
              <a:t>Weighted Impact: 5.0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1B74FA-B841-DE4F-BF02-2F4E5C47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182880"/>
            <a:ext cx="1148080" cy="1071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3275D0-9879-2743-A784-940FD8298407}"/>
              </a:ext>
            </a:extLst>
          </p:cNvPr>
          <p:cNvSpPr txBox="1"/>
          <p:nvPr/>
        </p:nvSpPr>
        <p:spPr>
          <a:xfrm>
            <a:off x="3799840" y="228600"/>
            <a:ext cx="579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Vulnerable and Outdated Components</a:t>
            </a:r>
          </a:p>
        </p:txBody>
      </p:sp>
    </p:spTree>
    <p:extLst>
      <p:ext uri="{BB962C8B-B14F-4D97-AF65-F5344CB8AC3E}">
        <p14:creationId xmlns:p14="http://schemas.microsoft.com/office/powerpoint/2010/main" val="406854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8" y="1801813"/>
            <a:ext cx="9988731" cy="4351337"/>
          </a:xfrm>
        </p:spPr>
        <p:txBody>
          <a:bodyPr>
            <a:normAutofit fontScale="92500"/>
          </a:bodyPr>
          <a:lstStyle/>
          <a:p>
            <a:r>
              <a:rPr lang="en-US" dirty="0"/>
              <a:t>Replaces 2017:A2 Broken Authentication</a:t>
            </a:r>
          </a:p>
          <a:p>
            <a:r>
              <a:rPr lang="en-US" dirty="0"/>
              <a:t>Includes authentication and session management issues</a:t>
            </a:r>
          </a:p>
          <a:p>
            <a:endParaRPr lang="en-US" dirty="0"/>
          </a:p>
          <a:p>
            <a:r>
              <a:rPr lang="en-US" dirty="0"/>
              <a:t>CWEs cover nearly all the ASVS V2 and V3 at Level 1</a:t>
            </a:r>
          </a:p>
          <a:p>
            <a:endParaRPr lang="en-US" dirty="0"/>
          </a:p>
          <a:p>
            <a:r>
              <a:rPr lang="en-US" dirty="0"/>
              <a:t>Protect against re-used, breached, and weak passwords</a:t>
            </a:r>
          </a:p>
          <a:p>
            <a:r>
              <a:rPr lang="en-US" dirty="0"/>
              <a:t>Add MFA to all the things</a:t>
            </a:r>
          </a:p>
          <a:p>
            <a:r>
              <a:rPr lang="en-US" dirty="0"/>
              <a:t>Use the ASVS to improve authentication of your apps</a:t>
            </a:r>
          </a:p>
          <a:p>
            <a:r>
              <a:rPr lang="en-US" dirty="0"/>
              <a:t>Consider a “paved road” secured and shared authentication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3176-1F94-47FC-93AB-C9C57B3A1E93}"/>
              </a:ext>
            </a:extLst>
          </p:cNvPr>
          <p:cNvSpPr txBox="1"/>
          <p:nvPr/>
        </p:nvSpPr>
        <p:spPr>
          <a:xfrm>
            <a:off x="137159" y="228600"/>
            <a:ext cx="173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A07:2021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0F112-7F51-4B2A-8E21-3827C7918F21}"/>
              </a:ext>
            </a:extLst>
          </p:cNvPr>
          <p:cNvSpPr txBox="1"/>
          <p:nvPr/>
        </p:nvSpPr>
        <p:spPr>
          <a:xfrm>
            <a:off x="2920048" y="6153150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 CWEs</a:t>
            </a:r>
          </a:p>
          <a:p>
            <a:r>
              <a:rPr lang="en-US" dirty="0"/>
              <a:t>3897 CVEs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D38F3-8360-4AAC-A3FE-572E001346D2}"/>
              </a:ext>
            </a:extLst>
          </p:cNvPr>
          <p:cNvSpPr txBox="1"/>
          <p:nvPr/>
        </p:nvSpPr>
        <p:spPr>
          <a:xfrm>
            <a:off x="4362264" y="6153299"/>
            <a:ext cx="212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2.6% apps</a:t>
            </a:r>
          </a:p>
          <a:p>
            <a:r>
              <a:rPr lang="en-US" dirty="0"/>
              <a:t>Occurred 132k 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FE828-4734-4B50-8672-4AAB6530BCF6}"/>
              </a:ext>
            </a:extLst>
          </p:cNvPr>
          <p:cNvSpPr txBox="1"/>
          <p:nvPr/>
        </p:nvSpPr>
        <p:spPr>
          <a:xfrm>
            <a:off x="6771283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7.4</a:t>
            </a:r>
          </a:p>
          <a:p>
            <a:r>
              <a:rPr lang="en-US" dirty="0"/>
              <a:t>Weighted Impact: 6.5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3ACC71-DBF7-BD47-857C-5D0BC095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182880"/>
            <a:ext cx="1112520" cy="109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759BFD-733E-7E42-822C-AA5118DAD266}"/>
              </a:ext>
            </a:extLst>
          </p:cNvPr>
          <p:cNvSpPr txBox="1"/>
          <p:nvPr/>
        </p:nvSpPr>
        <p:spPr>
          <a:xfrm>
            <a:off x="3507742" y="228600"/>
            <a:ext cx="626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Identification and authentication failures</a:t>
            </a:r>
          </a:p>
        </p:txBody>
      </p:sp>
    </p:spTree>
    <p:extLst>
      <p:ext uri="{BB962C8B-B14F-4D97-AF65-F5344CB8AC3E}">
        <p14:creationId xmlns:p14="http://schemas.microsoft.com/office/powerpoint/2010/main" val="99938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9" y="1801813"/>
            <a:ext cx="10889584" cy="4351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Integrity of business or privacy critical data</a:t>
            </a:r>
          </a:p>
          <a:p>
            <a:r>
              <a:rPr lang="en-US" dirty="0"/>
              <a:t>Lack of integrity of includes from content data networks</a:t>
            </a:r>
          </a:p>
          <a:p>
            <a:r>
              <a:rPr lang="en-US" dirty="0"/>
              <a:t>Software updates without integrity</a:t>
            </a:r>
          </a:p>
          <a:p>
            <a:r>
              <a:rPr lang="en-US" dirty="0"/>
              <a:t>CI/CD pipelines without check in or build checks, unsigned output</a:t>
            </a:r>
          </a:p>
          <a:p>
            <a:endParaRPr lang="en-US" dirty="0"/>
          </a:p>
          <a:p>
            <a:r>
              <a:rPr lang="en-US" dirty="0"/>
              <a:t>Improve the integrity of the build process</a:t>
            </a:r>
          </a:p>
          <a:p>
            <a:r>
              <a:rPr lang="en-US" dirty="0"/>
              <a:t>Use SBOM to identify authentic builds and updates</a:t>
            </a:r>
          </a:p>
          <a:p>
            <a:r>
              <a:rPr lang="en-US" dirty="0"/>
              <a:t>Use sub-resource integrity if using CDN for web page includes</a:t>
            </a:r>
          </a:p>
          <a:p>
            <a:r>
              <a:rPr lang="en-US" dirty="0"/>
              <a:t>Consider how you vet and ensure </a:t>
            </a:r>
            <a:r>
              <a:rPr lang="en-US" dirty="0" err="1"/>
              <a:t>npm</a:t>
            </a:r>
            <a:r>
              <a:rPr lang="en-US" dirty="0"/>
              <a:t>, maven, repos are legit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FE9D7-9AB7-4A8B-8C4C-276E5FF2C0E4}"/>
              </a:ext>
            </a:extLst>
          </p:cNvPr>
          <p:cNvSpPr txBox="1"/>
          <p:nvPr/>
        </p:nvSpPr>
        <p:spPr>
          <a:xfrm>
            <a:off x="137160" y="228600"/>
            <a:ext cx="173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A08:2021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3E4EE98-5288-44DA-A8AB-A6F8CE361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5372" y="991031"/>
            <a:ext cx="1152961" cy="770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C5548-1A88-4AFA-AD1E-BDB35C41FE13}"/>
              </a:ext>
            </a:extLst>
          </p:cNvPr>
          <p:cNvSpPr txBox="1"/>
          <p:nvPr/>
        </p:nvSpPr>
        <p:spPr>
          <a:xfrm>
            <a:off x="2845397" y="6153152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CWEs</a:t>
            </a:r>
          </a:p>
          <a:p>
            <a:r>
              <a:rPr lang="en-US" dirty="0"/>
              <a:t>1152 CVEs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EFF7A-F2C2-4567-B7EE-75AEABE63EB5}"/>
              </a:ext>
            </a:extLst>
          </p:cNvPr>
          <p:cNvSpPr txBox="1"/>
          <p:nvPr/>
        </p:nvSpPr>
        <p:spPr>
          <a:xfrm>
            <a:off x="4314562" y="6153151"/>
            <a:ext cx="218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2.0% apps</a:t>
            </a:r>
          </a:p>
          <a:p>
            <a:r>
              <a:rPr lang="en-US" dirty="0"/>
              <a:t>Occurred 47.9k 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AFD60-8661-455F-BD4B-2D3BFEA73F6A}"/>
              </a:ext>
            </a:extLst>
          </p:cNvPr>
          <p:cNvSpPr txBox="1"/>
          <p:nvPr/>
        </p:nvSpPr>
        <p:spPr>
          <a:xfrm>
            <a:off x="6808238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6.9</a:t>
            </a:r>
          </a:p>
          <a:p>
            <a:r>
              <a:rPr lang="en-US" dirty="0"/>
              <a:t>Weighted Impact: 7.9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2E002-E3A1-6941-AF3F-012AACC0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182880"/>
            <a:ext cx="1112520" cy="828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394F4-4DA7-1B40-B8E4-51DD9AE6D86E}"/>
              </a:ext>
            </a:extLst>
          </p:cNvPr>
          <p:cNvSpPr txBox="1"/>
          <p:nvPr/>
        </p:nvSpPr>
        <p:spPr>
          <a:xfrm>
            <a:off x="3737033" y="228600"/>
            <a:ext cx="5724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Software and Data Integrity Failures</a:t>
            </a:r>
          </a:p>
        </p:txBody>
      </p:sp>
    </p:spTree>
    <p:extLst>
      <p:ext uri="{BB962C8B-B14F-4D97-AF65-F5344CB8AC3E}">
        <p14:creationId xmlns:p14="http://schemas.microsoft.com/office/powerpoint/2010/main" val="383226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9" y="1801813"/>
            <a:ext cx="10625424" cy="4351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Included by survey results for a second time</a:t>
            </a:r>
          </a:p>
          <a:p>
            <a:endParaRPr lang="en-US" dirty="0"/>
          </a:p>
          <a:p>
            <a:r>
              <a:rPr lang="en-US" dirty="0"/>
              <a:t>Critical to reduce the breach window, response time, and cleanup</a:t>
            </a:r>
          </a:p>
          <a:p>
            <a:r>
              <a:rPr lang="en-US" dirty="0"/>
              <a:t>Necessary if you have breach disclosure laws </a:t>
            </a:r>
          </a:p>
          <a:p>
            <a:r>
              <a:rPr lang="en-US" dirty="0"/>
              <a:t>Critical if you intend to prosecute</a:t>
            </a:r>
          </a:p>
          <a:p>
            <a:endParaRPr lang="en-US" dirty="0"/>
          </a:p>
          <a:p>
            <a:r>
              <a:rPr lang="en-US" dirty="0"/>
              <a:t>Interview or code review the best review technique</a:t>
            </a:r>
          </a:p>
          <a:p>
            <a:r>
              <a:rPr lang="en-US" dirty="0"/>
              <a:t>Static code analysis can’t find the absence</a:t>
            </a:r>
          </a:p>
          <a:p>
            <a:r>
              <a:rPr lang="en-US" dirty="0"/>
              <a:t>Still difficult to dynamically test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21F5-B975-451D-8C58-774CEB1C6F1E}"/>
              </a:ext>
            </a:extLst>
          </p:cNvPr>
          <p:cNvSpPr txBox="1"/>
          <p:nvPr/>
        </p:nvSpPr>
        <p:spPr>
          <a:xfrm>
            <a:off x="137160" y="228600"/>
            <a:ext cx="172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A09:2021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09135-6A40-4507-942E-B3DE4639B715}"/>
              </a:ext>
            </a:extLst>
          </p:cNvPr>
          <p:cNvSpPr txBox="1"/>
          <p:nvPr/>
        </p:nvSpPr>
        <p:spPr>
          <a:xfrm>
            <a:off x="3012036" y="6150976"/>
            <a:ext cx="104547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4 CWEs</a:t>
            </a:r>
          </a:p>
          <a:p>
            <a:r>
              <a:rPr lang="en-US" dirty="0"/>
              <a:t>242 CVEs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00EDE-DCDB-4E68-B48E-CBFE62CEB3D1}"/>
              </a:ext>
            </a:extLst>
          </p:cNvPr>
          <p:cNvSpPr txBox="1"/>
          <p:nvPr/>
        </p:nvSpPr>
        <p:spPr>
          <a:xfrm>
            <a:off x="4349211" y="6155815"/>
            <a:ext cx="218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6.5% apps</a:t>
            </a:r>
          </a:p>
          <a:p>
            <a:r>
              <a:rPr lang="en-US" dirty="0"/>
              <a:t>Occurred 53.6k 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0EF2B-9FA2-4FCE-B446-15AEF8C06550}"/>
              </a:ext>
            </a:extLst>
          </p:cNvPr>
          <p:cNvSpPr txBox="1"/>
          <p:nvPr/>
        </p:nvSpPr>
        <p:spPr>
          <a:xfrm>
            <a:off x="6710897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6.9</a:t>
            </a:r>
          </a:p>
          <a:p>
            <a:r>
              <a:rPr lang="en-US" dirty="0"/>
              <a:t>Weighted Impact: 5.0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30C8B-BDAC-3440-B66C-4EC024ECC3CC}"/>
              </a:ext>
            </a:extLst>
          </p:cNvPr>
          <p:cNvSpPr txBox="1"/>
          <p:nvPr/>
        </p:nvSpPr>
        <p:spPr>
          <a:xfrm>
            <a:off x="3571240" y="228600"/>
            <a:ext cx="674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Security Logging and Monitoring Failures</a:t>
            </a:r>
          </a:p>
        </p:txBody>
      </p:sp>
      <p:pic>
        <p:nvPicPr>
          <p:cNvPr id="5" name="Picture 9" descr="Icon&#10;&#10;Description automatically generated">
            <a:extLst>
              <a:ext uri="{FF2B5EF4-FFF2-40B4-BE49-F238E27FC236}">
                <a16:creationId xmlns:a16="http://schemas.microsoft.com/office/drawing/2014/main" id="{1B5C80B7-8DAA-46F6-B01F-BDB8B9B8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30" y="490048"/>
            <a:ext cx="1101970" cy="11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9" y="1801813"/>
            <a:ext cx="11038598" cy="4351337"/>
          </a:xfrm>
        </p:spPr>
        <p:txBody>
          <a:bodyPr/>
          <a:lstStyle/>
          <a:p>
            <a:r>
              <a:rPr lang="en-US" dirty="0"/>
              <a:t>Included by survey</a:t>
            </a:r>
          </a:p>
          <a:p>
            <a:r>
              <a:rPr lang="en-US" dirty="0"/>
              <a:t>Written by Orange Tsai – thank you so much!</a:t>
            </a:r>
          </a:p>
          <a:p>
            <a:endParaRPr lang="en-US" dirty="0"/>
          </a:p>
          <a:p>
            <a:r>
              <a:rPr lang="en-US" dirty="0"/>
              <a:t>Everyone needs to learn how to test</a:t>
            </a:r>
          </a:p>
          <a:p>
            <a:pPr lvl="1"/>
            <a:r>
              <a:rPr lang="en-US" dirty="0"/>
              <a:t>Developers</a:t>
            </a:r>
          </a:p>
          <a:p>
            <a:pPr lvl="1"/>
            <a:r>
              <a:rPr lang="en-US" dirty="0"/>
              <a:t>AppSec Professionals</a:t>
            </a:r>
          </a:p>
          <a:p>
            <a:r>
              <a:rPr lang="en-US" dirty="0"/>
              <a:t>Frameworks need to protect against SSRF by default</a:t>
            </a:r>
          </a:p>
          <a:p>
            <a:r>
              <a:rPr lang="en-US" dirty="0"/>
              <a:t>IDEs (and frameworks though *doc) need to highlight potential SSRF</a:t>
            </a:r>
          </a:p>
          <a:p>
            <a:r>
              <a:rPr lang="en-US" dirty="0"/>
              <a:t>Like XXE, we hope the focus in OWASP Top 10 2021 will help retire it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A4394-44F3-42BF-9F5A-75854600D2BF}"/>
              </a:ext>
            </a:extLst>
          </p:cNvPr>
          <p:cNvSpPr txBox="1"/>
          <p:nvPr/>
        </p:nvSpPr>
        <p:spPr>
          <a:xfrm>
            <a:off x="137160" y="228600"/>
            <a:ext cx="172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A10:2021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5B017BC-968F-4C59-8262-6BE5A0B62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5372" y="991031"/>
            <a:ext cx="1369809" cy="915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036DC-1055-43DF-90C1-3A6E425D5D81}"/>
              </a:ext>
            </a:extLst>
          </p:cNvPr>
          <p:cNvSpPr txBox="1"/>
          <p:nvPr/>
        </p:nvSpPr>
        <p:spPr>
          <a:xfrm>
            <a:off x="3027346" y="6161318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CWEs</a:t>
            </a:r>
          </a:p>
          <a:p>
            <a:r>
              <a:rPr lang="en-US" dirty="0"/>
              <a:t>385 CVEs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66EB3-7040-4CDA-9094-CBDAA8D49924}"/>
              </a:ext>
            </a:extLst>
          </p:cNvPr>
          <p:cNvSpPr txBox="1"/>
          <p:nvPr/>
        </p:nvSpPr>
        <p:spPr>
          <a:xfrm>
            <a:off x="4458750" y="6166663"/>
            <a:ext cx="2069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2.7% apps</a:t>
            </a:r>
          </a:p>
          <a:p>
            <a:r>
              <a:rPr lang="en-US" dirty="0"/>
              <a:t>Occurred 9.5k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0C702-770A-4D2F-AC80-0535782E14D2}"/>
              </a:ext>
            </a:extLst>
          </p:cNvPr>
          <p:cNvSpPr txBox="1"/>
          <p:nvPr/>
        </p:nvSpPr>
        <p:spPr>
          <a:xfrm>
            <a:off x="6856957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8.2</a:t>
            </a:r>
          </a:p>
          <a:p>
            <a:r>
              <a:rPr lang="en-US" dirty="0"/>
              <a:t>Weighted Impact</a:t>
            </a:r>
            <a:r>
              <a:rPr lang="en-US"/>
              <a:t>: 6.7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660F9-01DD-1F4F-90D2-B00EEE6FFB52}"/>
              </a:ext>
            </a:extLst>
          </p:cNvPr>
          <p:cNvSpPr txBox="1"/>
          <p:nvPr/>
        </p:nvSpPr>
        <p:spPr>
          <a:xfrm>
            <a:off x="4189844" y="228600"/>
            <a:ext cx="526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Server-Side Request Forgery (SSRF)</a:t>
            </a:r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32CE1D59-177B-4ED9-A6A7-52CA458A9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445" y="226279"/>
            <a:ext cx="1225061" cy="12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8862" y="1801813"/>
            <a:ext cx="9816737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OWASP Top 10 is the MINIMUM</a:t>
            </a:r>
          </a:p>
          <a:p>
            <a:r>
              <a:rPr lang="en-US" dirty="0"/>
              <a:t>There’s always something that nearly makes it in</a:t>
            </a:r>
          </a:p>
          <a:p>
            <a:r>
              <a:rPr lang="en-US" dirty="0"/>
              <a:t>Include these in any coding standard or testing</a:t>
            </a:r>
          </a:p>
          <a:p>
            <a:endParaRPr lang="en-US" b="1" dirty="0"/>
          </a:p>
          <a:p>
            <a:r>
              <a:rPr lang="en-US" b="1" dirty="0"/>
              <a:t>Code Quality issues</a:t>
            </a:r>
          </a:p>
          <a:p>
            <a:r>
              <a:rPr lang="en-US" b="1" dirty="0"/>
              <a:t>Denial of Service</a:t>
            </a:r>
          </a:p>
          <a:p>
            <a:r>
              <a:rPr lang="en-US" b="1"/>
              <a:t>Memory Management Errors</a:t>
            </a:r>
            <a:endParaRPr lang="en-US" b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AFD48-766D-4FA7-9500-BE984A48B17E}"/>
              </a:ext>
            </a:extLst>
          </p:cNvPr>
          <p:cNvSpPr txBox="1"/>
          <p:nvPr/>
        </p:nvSpPr>
        <p:spPr>
          <a:xfrm>
            <a:off x="137160" y="228600"/>
            <a:ext cx="174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A11:2021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D4CDB-4F8C-0740-A005-505DDEDEE6C2}"/>
              </a:ext>
            </a:extLst>
          </p:cNvPr>
          <p:cNvSpPr txBox="1"/>
          <p:nvPr/>
        </p:nvSpPr>
        <p:spPr>
          <a:xfrm>
            <a:off x="2461152" y="228600"/>
            <a:ext cx="2275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80637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076D1-A0F6-415E-919A-E910B8B9518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2256" y="1801813"/>
            <a:ext cx="10515600" cy="4351337"/>
          </a:xfrm>
        </p:spPr>
        <p:txBody>
          <a:bodyPr/>
          <a:lstStyle/>
          <a:p>
            <a:r>
              <a:rPr lang="en-US" dirty="0"/>
              <a:t>Frameworks helped eliminate bug classes. Please continue!</a:t>
            </a:r>
          </a:p>
          <a:p>
            <a:r>
              <a:rPr lang="en-US" dirty="0"/>
              <a:t>Threat model, eliminate or reduce bug classes, and test, test, test</a:t>
            </a:r>
          </a:p>
          <a:p>
            <a:r>
              <a:rPr lang="en-US" dirty="0"/>
              <a:t>Improve your </a:t>
            </a:r>
            <a:r>
              <a:rPr lang="en-US" dirty="0" err="1"/>
              <a:t>appsec</a:t>
            </a:r>
            <a:r>
              <a:rPr lang="en-US" dirty="0"/>
              <a:t> program or checklists using:</a:t>
            </a:r>
          </a:p>
          <a:p>
            <a:pPr lvl="1"/>
            <a:r>
              <a:rPr lang="en-US" dirty="0"/>
              <a:t>OWASP Proactive Controls for entry level developers</a:t>
            </a:r>
          </a:p>
          <a:p>
            <a:pPr lvl="1"/>
            <a:r>
              <a:rPr lang="en-US" dirty="0"/>
              <a:t>OWASP Application Security Verification Standard for all developers</a:t>
            </a:r>
          </a:p>
          <a:p>
            <a:pPr lvl="1"/>
            <a:r>
              <a:rPr lang="en-US" dirty="0"/>
              <a:t>OWASP Cheat Sheets for concrete advice</a:t>
            </a:r>
          </a:p>
          <a:p>
            <a:pPr lvl="1"/>
            <a:r>
              <a:rPr lang="en-US" dirty="0"/>
              <a:t>OWASP Web Testing Guide to learn how to test the ASVS and Top 10</a:t>
            </a:r>
          </a:p>
          <a:p>
            <a:pPr lvl="1"/>
            <a:r>
              <a:rPr lang="en-US" dirty="0"/>
              <a:t>OWASP Education and Training Committee developing a curriculum and framework for developer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7158B-3A77-488B-8F79-3186D4ADD2B5}"/>
              </a:ext>
            </a:extLst>
          </p:cNvPr>
          <p:cNvSpPr txBox="1"/>
          <p:nvPr/>
        </p:nvSpPr>
        <p:spPr>
          <a:xfrm>
            <a:off x="125643" y="228600"/>
            <a:ext cx="1731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424003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D4C18-5428-4DB2-8D2A-B75C6C8026E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574" y="1801813"/>
            <a:ext cx="10204026" cy="4351337"/>
          </a:xfrm>
        </p:spPr>
        <p:txBody>
          <a:bodyPr/>
          <a:lstStyle/>
          <a:p>
            <a:r>
              <a:rPr lang="en-US" dirty="0"/>
              <a:t>Head over to #project-top-10 on OWASP Slack and say hi</a:t>
            </a:r>
          </a:p>
          <a:p>
            <a:pPr lvl="1"/>
            <a:r>
              <a:rPr lang="en-US" dirty="0"/>
              <a:t>Still to produce one pager and PDF version</a:t>
            </a:r>
          </a:p>
          <a:p>
            <a:pPr lvl="1"/>
            <a:r>
              <a:rPr lang="en-US" dirty="0"/>
              <a:t>Looking for translators - #top-10-translations</a:t>
            </a:r>
          </a:p>
          <a:p>
            <a:endParaRPr lang="en-US" dirty="0"/>
          </a:p>
          <a:p>
            <a:r>
              <a:rPr lang="en-US" dirty="0"/>
              <a:t>Log issues at https://github.com/OWASP/Top10</a:t>
            </a:r>
          </a:p>
          <a:p>
            <a:pPr lvl="1"/>
            <a:r>
              <a:rPr lang="en-US" dirty="0"/>
              <a:t>Review drafts, suggest improvements by logging issues</a:t>
            </a:r>
          </a:p>
          <a:p>
            <a:pPr lvl="1"/>
            <a:r>
              <a:rPr lang="en-US" dirty="0"/>
              <a:t>We work in GitHub in Markdown</a:t>
            </a:r>
          </a:p>
          <a:p>
            <a:pPr lvl="1"/>
            <a:r>
              <a:rPr lang="en-US" dirty="0"/>
              <a:t>Fork and branch to create PRs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8B384-D205-4943-8BBD-8276CB0FFE1A}"/>
              </a:ext>
            </a:extLst>
          </p:cNvPr>
          <p:cNvSpPr txBox="1"/>
          <p:nvPr/>
        </p:nvSpPr>
        <p:spPr>
          <a:xfrm>
            <a:off x="109149" y="243185"/>
            <a:ext cx="175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Get involved</a:t>
            </a:r>
          </a:p>
        </p:txBody>
      </p:sp>
    </p:spTree>
    <p:extLst>
      <p:ext uri="{BB962C8B-B14F-4D97-AF65-F5344CB8AC3E}">
        <p14:creationId xmlns:p14="http://schemas.microsoft.com/office/powerpoint/2010/main" val="86286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BE619-C08E-4F2D-ADAD-56FAF215D24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2256" y="1801813"/>
            <a:ext cx="10918373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Top 10 Risks – not Top 10 impacts, likelihoods, or vulnerabilities</a:t>
            </a:r>
          </a:p>
          <a:p>
            <a:r>
              <a:rPr lang="en-US" dirty="0"/>
              <a:t>First released in 2003, 2021 is the 7</a:t>
            </a:r>
            <a:r>
              <a:rPr lang="en-US" baseline="30000" dirty="0"/>
              <a:t>th</a:t>
            </a:r>
            <a:r>
              <a:rPr lang="en-US" dirty="0"/>
              <a:t> update</a:t>
            </a:r>
          </a:p>
          <a:p>
            <a:endParaRPr lang="en-US" dirty="0"/>
          </a:p>
          <a:p>
            <a:r>
              <a:rPr lang="en-US" dirty="0"/>
              <a:t>Audience</a:t>
            </a:r>
          </a:p>
          <a:p>
            <a:pPr lvl="1"/>
            <a:r>
              <a:rPr lang="en-US" dirty="0"/>
              <a:t>Developers, lead developers, architects</a:t>
            </a:r>
          </a:p>
          <a:p>
            <a:pPr lvl="1"/>
            <a:r>
              <a:rPr lang="en-US" dirty="0"/>
              <a:t>Framework developers (but they really should be using ASVS)</a:t>
            </a:r>
          </a:p>
          <a:p>
            <a:pPr lvl="1"/>
            <a:r>
              <a:rPr lang="en-US" dirty="0"/>
              <a:t>AppSec program management (CISOs, CTOs, and so on)</a:t>
            </a:r>
          </a:p>
          <a:p>
            <a:pPr lvl="1"/>
            <a:r>
              <a:rPr lang="en-US" dirty="0"/>
              <a:t>AppSec professionals: consultancies, tools, vendors, trainers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516523-B737-BE47-B7B5-EC5554469BB2}"/>
              </a:ext>
            </a:extLst>
          </p:cNvPr>
          <p:cNvSpPr/>
          <p:nvPr/>
        </p:nvSpPr>
        <p:spPr>
          <a:xfrm>
            <a:off x="321322" y="335518"/>
            <a:ext cx="1352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Introduction</a:t>
            </a:r>
            <a:endParaRPr lang="en-PT">
              <a:solidFill>
                <a:schemeClr val="bg1"/>
              </a:solidFill>
              <a:latin typeface="TT Hoves Ligh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146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veral hands raised and ready to answer a question">
            <a:extLst>
              <a:ext uri="{FF2B5EF4-FFF2-40B4-BE49-F238E27FC236}">
                <a16:creationId xmlns:a16="http://schemas.microsoft.com/office/drawing/2014/main" id="{AEC3FBB6-5928-4632-ABE5-943AA4811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69" y="1912230"/>
            <a:ext cx="6404662" cy="4274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364DAC-6F89-A04B-B5D1-B61012D88F70}"/>
              </a:ext>
            </a:extLst>
          </p:cNvPr>
          <p:cNvSpPr txBox="1"/>
          <p:nvPr/>
        </p:nvSpPr>
        <p:spPr>
          <a:xfrm>
            <a:off x="127222" y="240620"/>
            <a:ext cx="172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9416E-8A0B-6546-88D5-8F648CF2A5B3}"/>
              </a:ext>
            </a:extLst>
          </p:cNvPr>
          <p:cNvSpPr txBox="1"/>
          <p:nvPr/>
        </p:nvSpPr>
        <p:spPr>
          <a:xfrm>
            <a:off x="3564158" y="240620"/>
            <a:ext cx="626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#20th-anniv-flagshipproject</a:t>
            </a:r>
          </a:p>
        </p:txBody>
      </p:sp>
    </p:spTree>
    <p:extLst>
      <p:ext uri="{BB962C8B-B14F-4D97-AF65-F5344CB8AC3E}">
        <p14:creationId xmlns:p14="http://schemas.microsoft.com/office/powerpoint/2010/main" val="110681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16FBEE4E-DFCD-418E-9C23-1A9A9CE6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865" y="-80627"/>
            <a:ext cx="12759265" cy="70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4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2C880E-B157-44D2-9D50-195F1D50268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24542" y="1801813"/>
            <a:ext cx="11342916" cy="4351337"/>
          </a:xfrm>
        </p:spPr>
        <p:txBody>
          <a:bodyPr/>
          <a:lstStyle/>
          <a:p>
            <a:r>
              <a:rPr lang="en-US" dirty="0"/>
              <a:t>Collaborative - all of us do all the things</a:t>
            </a:r>
          </a:p>
          <a:p>
            <a:r>
              <a:rPr lang="en-US" dirty="0"/>
              <a:t>Goals: conceptual integrity and to include our community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D45888-0B97-496D-A02D-0B4FF3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97"/>
              </p:ext>
            </p:extLst>
          </p:nvPr>
        </p:nvGraphicFramePr>
        <p:xfrm>
          <a:off x="424542" y="3010202"/>
          <a:ext cx="11299371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71">
                  <a:extLst>
                    <a:ext uri="{9D8B030D-6E8A-4147-A177-3AD203B41FA5}">
                      <a16:colId xmlns:a16="http://schemas.microsoft.com/office/drawing/2014/main" val="1319650799"/>
                    </a:ext>
                  </a:extLst>
                </a:gridCol>
                <a:gridCol w="9034900">
                  <a:extLst>
                    <a:ext uri="{9D8B030D-6E8A-4147-A177-3AD203B41FA5}">
                      <a16:colId xmlns:a16="http://schemas.microsoft.com/office/drawing/2014/main" val="727753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they primarily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1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Brian </a:t>
                      </a:r>
                      <a:r>
                        <a:rPr lang="en-US" dirty="0" err="1"/>
                        <a:t>Glas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Co-lead, author, data scientist, data analysis, risk rankings, interface to data sources,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06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Torsten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Gigler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Co-lead, author, data analysis, risk rankings, document template, website, English editor, German translation,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4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Neil </a:t>
                      </a:r>
                      <a:r>
                        <a:rPr lang="en-US" dirty="0" err="1"/>
                        <a:t>Smithline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Co-lead, author, data analysis, risk rankings, and valuable counsel and advice,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00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Andrew van der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Co-lead, author, data analysis, risk rankings, persnickety grammar person, often gets interviews and media outlet requests,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7113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AFB8CC-CA52-274C-9623-EA20B74EBCF8}"/>
              </a:ext>
            </a:extLst>
          </p:cNvPr>
          <p:cNvSpPr txBox="1"/>
          <p:nvPr/>
        </p:nvSpPr>
        <p:spPr>
          <a:xfrm>
            <a:off x="315685" y="335518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Leadership</a:t>
            </a:r>
          </a:p>
        </p:txBody>
      </p:sp>
    </p:spTree>
    <p:extLst>
      <p:ext uri="{BB962C8B-B14F-4D97-AF65-F5344CB8AC3E}">
        <p14:creationId xmlns:p14="http://schemas.microsoft.com/office/powerpoint/2010/main" val="279230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25879-E868-4612-8A1F-0C4535A6659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68233" y="1801813"/>
            <a:ext cx="10966269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nearly 20 years, injection is no longer A1 </a:t>
            </a:r>
          </a:p>
          <a:p>
            <a:pPr lvl="1"/>
            <a:r>
              <a:rPr lang="en-US" dirty="0"/>
              <a:t>Even with XSS combined into injection</a:t>
            </a:r>
          </a:p>
          <a:p>
            <a:r>
              <a:rPr lang="en-US" dirty="0"/>
              <a:t>Shorter by design</a:t>
            </a:r>
          </a:p>
          <a:p>
            <a:r>
              <a:rPr lang="en-US" dirty="0"/>
              <a:t>Mobile-first, PDF and wall poster available (soon)</a:t>
            </a:r>
          </a:p>
          <a:p>
            <a:r>
              <a:rPr lang="en-US" dirty="0"/>
              <a:t>New look after a decade</a:t>
            </a:r>
          </a:p>
          <a:p>
            <a:endParaRPr lang="en-US" dirty="0"/>
          </a:p>
          <a:p>
            <a:r>
              <a:rPr lang="en-US" dirty="0"/>
              <a:t>How to adopt as a (pseudo-)standard and basic </a:t>
            </a:r>
            <a:r>
              <a:rPr lang="en-US" dirty="0" err="1"/>
              <a:t>appsec</a:t>
            </a:r>
            <a:r>
              <a:rPr lang="en-US" dirty="0"/>
              <a:t> program</a:t>
            </a:r>
          </a:p>
          <a:p>
            <a:r>
              <a:rPr lang="en-US" dirty="0"/>
              <a:t>A1..A10 titles are root causes, not symptoms</a:t>
            </a:r>
          </a:p>
          <a:p>
            <a:r>
              <a:rPr lang="en-US" dirty="0"/>
              <a:t>Four new categories, including Insecure Design and SSRF</a:t>
            </a:r>
          </a:p>
          <a:p>
            <a:r>
              <a:rPr lang="en-US" dirty="0"/>
              <a:t>And lastly, next steps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5D9E0-0788-4EFF-AA42-80D282199807}"/>
              </a:ext>
            </a:extLst>
          </p:cNvPr>
          <p:cNvSpPr txBox="1"/>
          <p:nvPr/>
        </p:nvSpPr>
        <p:spPr>
          <a:xfrm>
            <a:off x="137159" y="228600"/>
            <a:ext cx="172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Highlights</a:t>
            </a:r>
          </a:p>
        </p:txBody>
      </p:sp>
    </p:spTree>
    <p:extLst>
      <p:ext uri="{BB962C8B-B14F-4D97-AF65-F5344CB8AC3E}">
        <p14:creationId xmlns:p14="http://schemas.microsoft.com/office/powerpoint/2010/main" val="112994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CA27FD-7F6D-4FE2-80B3-1A4913580A2D}"/>
              </a:ext>
            </a:extLst>
          </p:cNvPr>
          <p:cNvSpPr txBox="1"/>
          <p:nvPr/>
        </p:nvSpPr>
        <p:spPr>
          <a:xfrm>
            <a:off x="8951363" y="6332765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https://www.owasptopten.org/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08C43-D9FE-E146-AB32-803C7E56387E}"/>
              </a:ext>
            </a:extLst>
          </p:cNvPr>
          <p:cNvSpPr txBox="1"/>
          <p:nvPr/>
        </p:nvSpPr>
        <p:spPr>
          <a:xfrm>
            <a:off x="132623" y="228600"/>
            <a:ext cx="173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99D1A-0BB0-7B46-A0EC-75839206955A}"/>
              </a:ext>
            </a:extLst>
          </p:cNvPr>
          <p:cNvSpPr txBox="1"/>
          <p:nvPr/>
        </p:nvSpPr>
        <p:spPr>
          <a:xfrm>
            <a:off x="685801" y="1887583"/>
            <a:ext cx="16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AFF4-3195-9B4F-ABF1-4C40D721E9FF}"/>
              </a:ext>
            </a:extLst>
          </p:cNvPr>
          <p:cNvSpPr txBox="1"/>
          <p:nvPr/>
        </p:nvSpPr>
        <p:spPr>
          <a:xfrm>
            <a:off x="6325263" y="1887583"/>
            <a:ext cx="164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Industry Survey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0465E-1BF8-A447-9C57-232978973B27}"/>
              </a:ext>
            </a:extLst>
          </p:cNvPr>
          <p:cNvSpPr/>
          <p:nvPr/>
        </p:nvSpPr>
        <p:spPr>
          <a:xfrm>
            <a:off x="685800" y="2368808"/>
            <a:ext cx="4937760" cy="100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6A68E2-9EFD-6B4A-B62E-048D76163A84}"/>
              </a:ext>
            </a:extLst>
          </p:cNvPr>
          <p:cNvSpPr/>
          <p:nvPr/>
        </p:nvSpPr>
        <p:spPr>
          <a:xfrm>
            <a:off x="6325262" y="2368808"/>
            <a:ext cx="4937760" cy="100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F9683-A0D8-C44F-B62C-3ED26AF70E0E}"/>
              </a:ext>
            </a:extLst>
          </p:cNvPr>
          <p:cNvSpPr txBox="1"/>
          <p:nvPr/>
        </p:nvSpPr>
        <p:spPr>
          <a:xfrm>
            <a:off x="685801" y="3065439"/>
            <a:ext cx="14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ACE40-3111-F348-B71C-08EB0F451A3A}"/>
              </a:ext>
            </a:extLst>
          </p:cNvPr>
          <p:cNvSpPr txBox="1"/>
          <p:nvPr/>
        </p:nvSpPr>
        <p:spPr>
          <a:xfrm>
            <a:off x="6325263" y="3065439"/>
            <a:ext cx="102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CC451-060E-4F46-9E75-8F37BA651817}"/>
              </a:ext>
            </a:extLst>
          </p:cNvPr>
          <p:cNvSpPr/>
          <p:nvPr/>
        </p:nvSpPr>
        <p:spPr>
          <a:xfrm>
            <a:off x="685800" y="3488030"/>
            <a:ext cx="4937760" cy="100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719EFD-5341-FB4B-92E0-F9ACCE390CCD}"/>
              </a:ext>
            </a:extLst>
          </p:cNvPr>
          <p:cNvSpPr/>
          <p:nvPr/>
        </p:nvSpPr>
        <p:spPr>
          <a:xfrm>
            <a:off x="6325262" y="3503125"/>
            <a:ext cx="4937760" cy="100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8FB7B-7317-C24F-92AA-F9E737420C55}"/>
              </a:ext>
            </a:extLst>
          </p:cNvPr>
          <p:cNvSpPr txBox="1"/>
          <p:nvPr/>
        </p:nvSpPr>
        <p:spPr>
          <a:xfrm>
            <a:off x="685801" y="5453093"/>
            <a:ext cx="357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Responsive Web and Mobile Version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032D9A-3A27-A744-86C4-3E76EB0B6AFB}"/>
              </a:ext>
            </a:extLst>
          </p:cNvPr>
          <p:cNvSpPr/>
          <p:nvPr/>
        </p:nvSpPr>
        <p:spPr>
          <a:xfrm>
            <a:off x="685800" y="5878376"/>
            <a:ext cx="4909457" cy="100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8B76F-2A3B-B74C-ADC8-BABB00CFD93D}"/>
              </a:ext>
            </a:extLst>
          </p:cNvPr>
          <p:cNvSpPr txBox="1"/>
          <p:nvPr/>
        </p:nvSpPr>
        <p:spPr>
          <a:xfrm>
            <a:off x="6325263" y="5403716"/>
            <a:ext cx="262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PDF and Developer Poster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9719B2-23F5-814F-8BCD-3B95E2EF7798}"/>
              </a:ext>
            </a:extLst>
          </p:cNvPr>
          <p:cNvSpPr/>
          <p:nvPr/>
        </p:nvSpPr>
        <p:spPr>
          <a:xfrm>
            <a:off x="6325263" y="5878376"/>
            <a:ext cx="361287" cy="100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336641-05C8-624F-AD6F-9D1E411A18DB}"/>
              </a:ext>
            </a:extLst>
          </p:cNvPr>
          <p:cNvSpPr/>
          <p:nvPr/>
        </p:nvSpPr>
        <p:spPr>
          <a:xfrm>
            <a:off x="6686550" y="5878376"/>
            <a:ext cx="4548169" cy="1005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8D6E0-09B0-394B-80F8-2ECFD687A570}"/>
              </a:ext>
            </a:extLst>
          </p:cNvPr>
          <p:cNvSpPr txBox="1"/>
          <p:nvPr/>
        </p:nvSpPr>
        <p:spPr>
          <a:xfrm>
            <a:off x="685801" y="4199756"/>
            <a:ext cx="8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8FEFA-2C2D-1847-8937-A1E2CF94C5A2}"/>
              </a:ext>
            </a:extLst>
          </p:cNvPr>
          <p:cNvSpPr txBox="1"/>
          <p:nvPr/>
        </p:nvSpPr>
        <p:spPr>
          <a:xfrm>
            <a:off x="6325263" y="4199756"/>
            <a:ext cx="130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C4FE95-06EC-A149-A446-EBDCBD65CFD8}"/>
              </a:ext>
            </a:extLst>
          </p:cNvPr>
          <p:cNvSpPr/>
          <p:nvPr/>
        </p:nvSpPr>
        <p:spPr>
          <a:xfrm>
            <a:off x="685801" y="4665846"/>
            <a:ext cx="4909457" cy="100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41E23-9B3A-8B44-AE60-6BD42808511F}"/>
              </a:ext>
            </a:extLst>
          </p:cNvPr>
          <p:cNvSpPr/>
          <p:nvPr/>
        </p:nvSpPr>
        <p:spPr>
          <a:xfrm>
            <a:off x="6325263" y="4705796"/>
            <a:ext cx="1124220" cy="100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1BE2B8-FA36-0C44-B43D-19AE3528919D}"/>
              </a:ext>
            </a:extLst>
          </p:cNvPr>
          <p:cNvSpPr/>
          <p:nvPr/>
        </p:nvSpPr>
        <p:spPr>
          <a:xfrm>
            <a:off x="7449482" y="4707084"/>
            <a:ext cx="3785237" cy="1005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4D1EF1-6866-1448-BD81-A594C1C5FA10}"/>
              </a:ext>
            </a:extLst>
          </p:cNvPr>
          <p:cNvSpPr/>
          <p:nvPr/>
        </p:nvSpPr>
        <p:spPr>
          <a:xfrm>
            <a:off x="5276850" y="4665846"/>
            <a:ext cx="318407" cy="1005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42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DCDE76-3F34-48FF-8670-B48BB059A749}"/>
              </a:ext>
            </a:extLst>
          </p:cNvPr>
          <p:cNvSpPr txBox="1"/>
          <p:nvPr/>
        </p:nvSpPr>
        <p:spPr>
          <a:xfrm>
            <a:off x="125643" y="400147"/>
            <a:ext cx="1731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it’s made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E69E8-C065-4BF9-A2BA-379AE94D5B1B}"/>
              </a:ext>
            </a:extLst>
          </p:cNvPr>
          <p:cNvSpPr txBox="1">
            <a:spLocks/>
          </p:cNvSpPr>
          <p:nvPr/>
        </p:nvSpPr>
        <p:spPr>
          <a:xfrm>
            <a:off x="642256" y="1801813"/>
            <a:ext cx="10918373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Want to learn how the Top 10 was made? </a:t>
            </a:r>
          </a:p>
          <a:p>
            <a:r>
              <a:rPr lang="en-US" dirty="0"/>
              <a:t>Please attend Brian </a:t>
            </a:r>
            <a:r>
              <a:rPr lang="en-US" dirty="0" err="1"/>
              <a:t>Glas’</a:t>
            </a:r>
            <a:r>
              <a:rPr lang="en-US" dirty="0"/>
              <a:t> talk at 1700 US EDT / 2100 UTC </a:t>
            </a:r>
            <a:endParaRPr lang="en-US" dirty="0">
              <a:cs typeface="Calibri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The making of the OWASP Top 10 and beyond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D2B2B-D1A0-494E-9921-DC4B2D96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637" y="3512460"/>
            <a:ext cx="2799041" cy="2849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2A5F25-9B75-084E-B41E-55DD1332D00F}"/>
              </a:ext>
            </a:extLst>
          </p:cNvPr>
          <p:cNvSpPr txBox="1"/>
          <p:nvPr/>
        </p:nvSpPr>
        <p:spPr>
          <a:xfrm>
            <a:off x="6152375" y="5506819"/>
            <a:ext cx="2701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Risky Click of the Day</a:t>
            </a:r>
          </a:p>
          <a:p>
            <a:pPr algn="ctr"/>
            <a:r>
              <a:rPr lang="en-US" dirty="0"/>
              <a:t>It’s not a Rick Roll. Promise</a:t>
            </a:r>
          </a:p>
        </p:txBody>
      </p:sp>
    </p:spTree>
    <p:extLst>
      <p:ext uri="{BB962C8B-B14F-4D97-AF65-F5344CB8AC3E}">
        <p14:creationId xmlns:p14="http://schemas.microsoft.com/office/powerpoint/2010/main" val="255296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9" y="1801813"/>
            <a:ext cx="6864532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Bypass access control checks</a:t>
            </a:r>
          </a:p>
          <a:p>
            <a:r>
              <a:rPr lang="en-US" dirty="0"/>
              <a:t>Unauthorized access to accounts</a:t>
            </a:r>
          </a:p>
          <a:p>
            <a:r>
              <a:rPr lang="en-US" dirty="0"/>
              <a:t>Unauthorized creation, reading,</a:t>
            </a:r>
            <a:br>
              <a:rPr lang="en-US" dirty="0"/>
            </a:br>
            <a:r>
              <a:rPr lang="en-US" dirty="0"/>
              <a:t>	updating and deletion of data</a:t>
            </a:r>
          </a:p>
          <a:p>
            <a:r>
              <a:rPr lang="en-US" dirty="0"/>
              <a:t>Elevation of privilege</a:t>
            </a:r>
          </a:p>
          <a:p>
            <a:endParaRPr lang="en-US" dirty="0"/>
          </a:p>
          <a:p>
            <a:r>
              <a:rPr lang="en-US" dirty="0"/>
              <a:t>Privacy and regulatory impacts</a:t>
            </a:r>
          </a:p>
          <a:p>
            <a:r>
              <a:rPr lang="en-US" dirty="0"/>
              <a:t>The biggest breaches and largest costs</a:t>
            </a:r>
          </a:p>
        </p:txBody>
      </p:sp>
      <p:pic>
        <p:nvPicPr>
          <p:cNvPr id="5" name="Picture 4" descr="A picture containing outdoor, day&#10;&#10;Description automatically generated">
            <a:extLst>
              <a:ext uri="{FF2B5EF4-FFF2-40B4-BE49-F238E27FC236}">
                <a16:creationId xmlns:a16="http://schemas.microsoft.com/office/drawing/2014/main" id="{47065911-2590-41BC-A9F9-0385B523C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68" y="1674450"/>
            <a:ext cx="4728900" cy="4358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1B694-CCD2-4B3A-A2F6-F2B6C649ECB3}"/>
              </a:ext>
            </a:extLst>
          </p:cNvPr>
          <p:cNvSpPr txBox="1"/>
          <p:nvPr/>
        </p:nvSpPr>
        <p:spPr>
          <a:xfrm>
            <a:off x="3046217" y="6153152"/>
            <a:ext cx="103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 CWEs</a:t>
            </a:r>
          </a:p>
          <a:p>
            <a:r>
              <a:rPr lang="en-US" dirty="0"/>
              <a:t>19k CVEs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CA9F1-3DA3-471F-9A80-210CF7770BC7}"/>
              </a:ext>
            </a:extLst>
          </p:cNvPr>
          <p:cNvSpPr txBox="1"/>
          <p:nvPr/>
        </p:nvSpPr>
        <p:spPr>
          <a:xfrm>
            <a:off x="4437570" y="6153151"/>
            <a:ext cx="218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3.8% apps</a:t>
            </a:r>
          </a:p>
          <a:p>
            <a:r>
              <a:rPr lang="en-US" dirty="0"/>
              <a:t>Occurred 318k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0BCD9-1A45-48A3-B6C8-8732932471AA}"/>
              </a:ext>
            </a:extLst>
          </p:cNvPr>
          <p:cNvSpPr txBox="1"/>
          <p:nvPr/>
        </p:nvSpPr>
        <p:spPr>
          <a:xfrm>
            <a:off x="6978468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6.9</a:t>
            </a:r>
          </a:p>
          <a:p>
            <a:r>
              <a:rPr lang="en-US" dirty="0"/>
              <a:t>Weighted Impact: 5.9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4E556-D935-4449-A42F-86F7B047DBD1}"/>
              </a:ext>
            </a:extLst>
          </p:cNvPr>
          <p:cNvSpPr txBox="1"/>
          <p:nvPr/>
        </p:nvSpPr>
        <p:spPr>
          <a:xfrm>
            <a:off x="4111535" y="228600"/>
            <a:ext cx="565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Broken Access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19ABD-8DB9-734E-B083-F0EAC7AD984C}"/>
              </a:ext>
            </a:extLst>
          </p:cNvPr>
          <p:cNvSpPr txBox="1"/>
          <p:nvPr/>
        </p:nvSpPr>
        <p:spPr>
          <a:xfrm>
            <a:off x="137160" y="228600"/>
            <a:ext cx="173736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A01:2021</a:t>
            </a:r>
          </a:p>
        </p:txBody>
      </p:sp>
      <p:pic>
        <p:nvPicPr>
          <p:cNvPr id="4" name="Picture 8" descr="Icon&#10;&#10;Description automatically generated">
            <a:extLst>
              <a:ext uri="{FF2B5EF4-FFF2-40B4-BE49-F238E27FC236}">
                <a16:creationId xmlns:a16="http://schemas.microsoft.com/office/drawing/2014/main" id="{5691D997-DE94-4AB5-8DB3-ECE81555B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753" y="128954"/>
            <a:ext cx="1301262" cy="130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6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9" y="1801813"/>
            <a:ext cx="6864532" cy="4351337"/>
          </a:xfrm>
        </p:spPr>
        <p:txBody>
          <a:bodyPr/>
          <a:lstStyle/>
          <a:p>
            <a:r>
              <a:rPr lang="en-US" dirty="0"/>
              <a:t>Covers </a:t>
            </a:r>
          </a:p>
          <a:p>
            <a:pPr lvl="1"/>
            <a:r>
              <a:rPr lang="en-US" dirty="0"/>
              <a:t>Some facets of “Sensitive Data Exposure”</a:t>
            </a:r>
          </a:p>
          <a:p>
            <a:pPr lvl="1"/>
            <a:r>
              <a:rPr lang="en-US" dirty="0"/>
              <a:t>Missing or ineffective data at rest controls</a:t>
            </a:r>
          </a:p>
          <a:p>
            <a:pPr lvl="1"/>
            <a:r>
              <a:rPr lang="en-US" dirty="0"/>
              <a:t>Missing or ineffective TLS</a:t>
            </a:r>
          </a:p>
          <a:p>
            <a:pPr lvl="1"/>
            <a:r>
              <a:rPr lang="en-US" dirty="0"/>
              <a:t>Missing or ineffective configuration</a:t>
            </a:r>
          </a:p>
          <a:p>
            <a:endParaRPr lang="en-US" dirty="0"/>
          </a:p>
          <a:p>
            <a:r>
              <a:rPr lang="en-US" dirty="0"/>
              <a:t>Includes CWEs for hard coded passwords</a:t>
            </a:r>
          </a:p>
          <a:p>
            <a:r>
              <a:rPr lang="en-US" dirty="0"/>
              <a:t>Mostly found during code reviews or static code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DA305-91FE-48C8-8BBE-2A5279ED62EC}"/>
              </a:ext>
            </a:extLst>
          </p:cNvPr>
          <p:cNvSpPr txBox="1"/>
          <p:nvPr/>
        </p:nvSpPr>
        <p:spPr>
          <a:xfrm>
            <a:off x="137159" y="310896"/>
            <a:ext cx="172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A02:2021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5064E-AA09-428E-8C0E-60B3D0B025BC}"/>
              </a:ext>
            </a:extLst>
          </p:cNvPr>
          <p:cNvSpPr txBox="1"/>
          <p:nvPr/>
        </p:nvSpPr>
        <p:spPr>
          <a:xfrm>
            <a:off x="3397618" y="6153151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CWEs</a:t>
            </a:r>
          </a:p>
          <a:p>
            <a:r>
              <a:rPr lang="en-US" dirty="0"/>
              <a:t>3075 CVEs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8EEDA-9F71-4B55-AFBA-3003533AB47B}"/>
              </a:ext>
            </a:extLst>
          </p:cNvPr>
          <p:cNvSpPr txBox="1"/>
          <p:nvPr/>
        </p:nvSpPr>
        <p:spPr>
          <a:xfrm>
            <a:off x="4844964" y="6153151"/>
            <a:ext cx="212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4.5% apps</a:t>
            </a:r>
          </a:p>
          <a:p>
            <a:r>
              <a:rPr lang="en-US" dirty="0"/>
              <a:t>Occurred 234k 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6A26D-41C8-4FD9-8DBF-8A2BFE84F313}"/>
              </a:ext>
            </a:extLst>
          </p:cNvPr>
          <p:cNvSpPr txBox="1"/>
          <p:nvPr/>
        </p:nvSpPr>
        <p:spPr>
          <a:xfrm>
            <a:off x="7259113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7.3</a:t>
            </a:r>
          </a:p>
          <a:p>
            <a:r>
              <a:rPr lang="en-US" dirty="0"/>
              <a:t>Weighted Impact: 6.8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FE9C-1A60-344A-8177-2C45D687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182880"/>
            <a:ext cx="949960" cy="1122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239921-1E0F-1246-9263-B93D53C991B1}"/>
              </a:ext>
            </a:extLst>
          </p:cNvPr>
          <p:cNvSpPr txBox="1"/>
          <p:nvPr/>
        </p:nvSpPr>
        <p:spPr>
          <a:xfrm>
            <a:off x="4114800" y="457200"/>
            <a:ext cx="3428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Cryptographic Failures</a:t>
            </a:r>
          </a:p>
        </p:txBody>
      </p:sp>
    </p:spTree>
    <p:extLst>
      <p:ext uri="{BB962C8B-B14F-4D97-AF65-F5344CB8AC3E}">
        <p14:creationId xmlns:p14="http://schemas.microsoft.com/office/powerpoint/2010/main" val="38593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CE16-A40C-4B1F-B9E8-9A37518C08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9269" y="1801813"/>
            <a:ext cx="11319764" cy="4351337"/>
          </a:xfrm>
        </p:spPr>
        <p:txBody>
          <a:bodyPr>
            <a:normAutofit fontScale="92500"/>
          </a:bodyPr>
          <a:lstStyle/>
          <a:p>
            <a:r>
              <a:rPr lang="en-US" dirty="0"/>
              <a:t>Moving down from A1 … at last</a:t>
            </a:r>
          </a:p>
          <a:p>
            <a:r>
              <a:rPr lang="en-US" dirty="0"/>
              <a:t>Now covers XSS and JavaScript injection due to safer view frameworks</a:t>
            </a:r>
          </a:p>
          <a:p>
            <a:endParaRPr lang="en-US" dirty="0"/>
          </a:p>
          <a:p>
            <a:r>
              <a:rPr lang="en-US" dirty="0"/>
              <a:t>Easily - but now rarely - found using tools</a:t>
            </a:r>
          </a:p>
          <a:p>
            <a:r>
              <a:rPr lang="en-US" dirty="0"/>
              <a:t>Still quite exploitable</a:t>
            </a:r>
          </a:p>
          <a:p>
            <a:endParaRPr lang="en-US" dirty="0"/>
          </a:p>
          <a:p>
            <a:r>
              <a:rPr lang="en-US" dirty="0"/>
              <a:t>Adopt better frameworks and more secure paved roads</a:t>
            </a:r>
          </a:p>
          <a:p>
            <a:r>
              <a:rPr lang="en-US" dirty="0"/>
              <a:t>Provide observability to development teams if they use less secure alternatives</a:t>
            </a:r>
          </a:p>
          <a:p>
            <a:r>
              <a:rPr lang="en-US" dirty="0"/>
              <a:t>Help by providing paved roads and gold standard support for safer frameworks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CBC17-68EF-49BC-952D-4B781DC82F1A}"/>
              </a:ext>
            </a:extLst>
          </p:cNvPr>
          <p:cNvSpPr txBox="1"/>
          <p:nvPr/>
        </p:nvSpPr>
        <p:spPr>
          <a:xfrm>
            <a:off x="137159" y="228600"/>
            <a:ext cx="172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A03:2021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77BE8-F464-460F-9413-852EE9B686CE}"/>
              </a:ext>
            </a:extLst>
          </p:cNvPr>
          <p:cNvSpPr txBox="1"/>
          <p:nvPr/>
        </p:nvSpPr>
        <p:spPr>
          <a:xfrm>
            <a:off x="2939622" y="6153151"/>
            <a:ext cx="103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 CWEs</a:t>
            </a:r>
          </a:p>
          <a:p>
            <a:r>
              <a:rPr lang="en-US" dirty="0"/>
              <a:t>32k CVEs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07BD7-B870-4234-8F36-84F8CE8E565B}"/>
              </a:ext>
            </a:extLst>
          </p:cNvPr>
          <p:cNvSpPr txBox="1"/>
          <p:nvPr/>
        </p:nvSpPr>
        <p:spPr>
          <a:xfrm>
            <a:off x="4255059" y="6153150"/>
            <a:ext cx="212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in 3.4% apps</a:t>
            </a:r>
          </a:p>
          <a:p>
            <a:r>
              <a:rPr lang="en-US" dirty="0"/>
              <a:t>Occurred 274k 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0B4CE-A21A-4D7F-8316-3D5599EEE51C}"/>
              </a:ext>
            </a:extLst>
          </p:cNvPr>
          <p:cNvSpPr txBox="1"/>
          <p:nvPr/>
        </p:nvSpPr>
        <p:spPr>
          <a:xfrm>
            <a:off x="6667142" y="6153150"/>
            <a:ext cx="219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Exploit: 7.3</a:t>
            </a:r>
          </a:p>
          <a:p>
            <a:r>
              <a:rPr lang="en-US" dirty="0"/>
              <a:t>Weighted Impact: 7.2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55356-8D6F-034F-85DA-459CF52A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182880"/>
            <a:ext cx="109728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E7ADE-0960-E44B-8F3A-2DBBB0C8AD82}"/>
              </a:ext>
            </a:extLst>
          </p:cNvPr>
          <p:cNvSpPr txBox="1"/>
          <p:nvPr/>
        </p:nvSpPr>
        <p:spPr>
          <a:xfrm>
            <a:off x="4114800" y="45085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04179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44165</TotalTime>
  <Words>1361</Words>
  <Application>Microsoft Macintosh PowerPoint</Application>
  <PresentationFormat>Widescreen</PresentationFormat>
  <Paragraphs>255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TT Hoves DemiBold</vt:lpstr>
      <vt:lpstr>TT Hoves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Andrew van der Stock</cp:lastModifiedBy>
  <cp:revision>847</cp:revision>
  <cp:lastPrinted>2019-07-19T08:20:20Z</cp:lastPrinted>
  <dcterms:created xsi:type="dcterms:W3CDTF">2018-10-29T16:42:16Z</dcterms:created>
  <dcterms:modified xsi:type="dcterms:W3CDTF">2021-09-24T16:08:38Z</dcterms:modified>
</cp:coreProperties>
</file>